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3" r:id="rId3"/>
    <p:sldId id="260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A19185-2015-80D7-5668-E7854068C5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1625E29-8222-F370-B58A-EE0501A606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9D4B8A-FC77-AC65-29CC-819622F89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F7DCFC-F807-2863-199B-6C063B4C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75ADBC-3304-68C9-DA27-45414837A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00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47640B-4532-4B7A-C5D2-54A99C2B7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1EC41DE-0337-B405-2936-A986F6634F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42F49E-2DF3-66C2-D62B-7D644FD78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243638A-56ED-B969-DD95-0258AF881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AA81B27-5D56-38E4-8653-43F10AFDB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046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6801E95-1DEF-1E8F-1E8B-D25E3B4039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D16A2BB-C60D-61B4-7F7F-AD7CDAD4A6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206248F-68DF-BC69-9D5D-1CB95C3E3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3FC4F6-A8FE-E7C6-5035-943719CED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6B4807D-B4DB-FB8C-C149-E7C76A68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003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9DEB1-84D3-D69C-449D-C042471EB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AB1371A-FB0C-AF4B-4F3D-8F4D02945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570BC3-97CE-A786-A428-126C3F4C0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FC8444-4987-6118-7FD9-3CA4ED9C4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658A592-83F7-358E-2054-47A22B24F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6302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BDFE0B-4EC8-8EF3-CB2C-3A72EBF90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66F31F0-51C1-3E49-4578-0BEC3225D1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FAD2089-66B6-AA6B-E7BA-BE8383D73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474D90-ECD6-A660-DA81-3E3F10B37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FFDA40-4E3D-D25B-BF2A-A3C1DD8B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9701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9CC633-EBDE-6FBC-13BD-342B96DC2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B912324-E435-9A9D-D99B-BAEC147210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C52C6CA-A35C-979E-BE59-DB0D4E001B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B4B1F47-361A-FDA9-6E36-69842B5DE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05C2254-2E98-F44A-D4F3-759E35B1C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304F8D1-054C-0350-1D17-4E939B904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758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A7293E-8339-9C74-18BD-2B2C64E64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57BAA4-631A-857B-6B7A-B8525B573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2DB1C30-682D-7CD9-0CC4-B6496E43E3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9F6BF40C-01E6-B4B2-C46B-8D57338B27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1072F58-6533-A3EB-47EC-E33A0F738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071210F-7C34-BA69-1125-41A0FD577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68E01DD-0AEC-0BF0-27DE-6D369B47E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D4AF6EA-9B33-97B2-F880-46F97D1B4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845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8B9A9C-26B7-FE7F-2A18-51BD0B027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D1D1A1-EFE6-E125-C323-7FE122012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85C871-3228-AD09-B23D-52668691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A26BD62-B234-BD6E-AF51-478AF133E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1920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C3514CFA-D053-BE35-4450-62954AEB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E14C793-0510-A06D-5C00-869F6D665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D2A8879-4B89-E194-9070-34C751193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2231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BFB303-BC31-E277-CE2E-A4D45406A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C0F685-FE83-B0AA-BC74-1FC9DACA5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340524-E2D6-102A-7699-EB6D66AFF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CE421D4-642D-78EA-AD11-18F9B6A84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036A689-299A-D055-8A71-305CAB77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A657C6F-B36C-89FA-E946-8AC41B05B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427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7F8462-6D85-8A63-4470-85996244E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FEB13CC-979F-6DA8-C77E-7DA7CAFA18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EEA8114-C7B7-B1CE-2B88-2AFBDFF0E6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DB5D08-2CD7-FDE1-8082-EECACA86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EEE6FE3-71A3-6224-7670-E3F20D339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D397D47-3046-15C4-2BFB-9D9F9A2E3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6363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F725D48-2E6D-D067-59E8-AA2D2666B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AE8F18F-96C5-4A72-4976-AFB0A3A59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2ACC19-BFD4-9854-5DE9-830AD2A21E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7D975-FE1F-4020-B8B2-76CD0547C5BC}" type="datetimeFigureOut">
              <a:rPr lang="ko-KR" altLang="en-US" smtClean="0"/>
              <a:t>2024-06-11-Tuesday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E128A3-AC38-0582-D804-F0D273EC79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8205D1-E09B-12EC-97DA-992BC7D5CE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48F01-F2C3-4FBF-BB8E-CBB64866FA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989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675A922-4C0A-460D-B865-0EF64D4E3F08}"/>
              </a:ext>
            </a:extLst>
          </p:cNvPr>
          <p:cNvSpPr/>
          <p:nvPr/>
        </p:nvSpPr>
        <p:spPr>
          <a:xfrm>
            <a:off x="0" y="0"/>
            <a:ext cx="12192000" cy="514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b="1" dirty="0"/>
              <a:t>1. pET28a vector + smt3 gene</a:t>
            </a:r>
            <a:endParaRPr lang="ko-KR" altLang="en-US" b="1" dirty="0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C5ADACFC-A804-4232-861E-5E1502FB9A6C}"/>
              </a:ext>
            </a:extLst>
          </p:cNvPr>
          <p:cNvCxnSpPr>
            <a:cxnSpLocks/>
          </p:cNvCxnSpPr>
          <p:nvPr/>
        </p:nvCxnSpPr>
        <p:spPr>
          <a:xfrm>
            <a:off x="6806180" y="2351109"/>
            <a:ext cx="38385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1AB0186C-2562-47A7-8A69-B0433FFA4A88}"/>
              </a:ext>
            </a:extLst>
          </p:cNvPr>
          <p:cNvCxnSpPr/>
          <p:nvPr/>
        </p:nvCxnSpPr>
        <p:spPr>
          <a:xfrm>
            <a:off x="7168130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46DD9217-7A82-49A3-9FA5-EBCC9382DCA7}"/>
              </a:ext>
            </a:extLst>
          </p:cNvPr>
          <p:cNvCxnSpPr/>
          <p:nvPr/>
        </p:nvCxnSpPr>
        <p:spPr>
          <a:xfrm>
            <a:off x="7711055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282228BB-E7AE-4457-A9FA-8907D3284DA8}"/>
              </a:ext>
            </a:extLst>
          </p:cNvPr>
          <p:cNvCxnSpPr/>
          <p:nvPr/>
        </p:nvCxnSpPr>
        <p:spPr>
          <a:xfrm>
            <a:off x="8387330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009C437C-E591-45D5-9DC5-C6FE0CEC504F}"/>
              </a:ext>
            </a:extLst>
          </p:cNvPr>
          <p:cNvCxnSpPr/>
          <p:nvPr/>
        </p:nvCxnSpPr>
        <p:spPr>
          <a:xfrm>
            <a:off x="9073130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연결선 14">
            <a:extLst>
              <a:ext uri="{FF2B5EF4-FFF2-40B4-BE49-F238E27FC236}">
                <a16:creationId xmlns:a16="http://schemas.microsoft.com/office/drawing/2014/main" id="{243D5D09-4B73-46F4-ACEC-2C9CBD9B111A}"/>
              </a:ext>
            </a:extLst>
          </p:cNvPr>
          <p:cNvCxnSpPr/>
          <p:nvPr/>
        </p:nvCxnSpPr>
        <p:spPr>
          <a:xfrm>
            <a:off x="9730355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id="{BE702101-7732-4670-AB62-78988E41F46E}"/>
              </a:ext>
            </a:extLst>
          </p:cNvPr>
          <p:cNvCxnSpPr/>
          <p:nvPr/>
        </p:nvCxnSpPr>
        <p:spPr>
          <a:xfrm>
            <a:off x="10235180" y="2235780"/>
            <a:ext cx="0" cy="2306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DDD77B5-33DD-459B-9912-E543F347FC71}"/>
              </a:ext>
            </a:extLst>
          </p:cNvPr>
          <p:cNvSpPr txBox="1"/>
          <p:nvPr/>
        </p:nvSpPr>
        <p:spPr>
          <a:xfrm rot="16200000">
            <a:off x="6647630" y="1598123"/>
            <a:ext cx="1066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chemeClr val="accent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T7 Promoter</a:t>
            </a:r>
            <a:endParaRPr lang="ko-KR" altLang="en-US" sz="10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4F0D8D-EB86-4E37-8271-9E5287AB324A}"/>
              </a:ext>
            </a:extLst>
          </p:cNvPr>
          <p:cNvSpPr txBox="1"/>
          <p:nvPr/>
        </p:nvSpPr>
        <p:spPr>
          <a:xfrm rot="16200000">
            <a:off x="7471814" y="1895098"/>
            <a:ext cx="4924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NcoI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16D9FDB-1054-4AA8-862B-E235F6890067}"/>
              </a:ext>
            </a:extLst>
          </p:cNvPr>
          <p:cNvSpPr txBox="1"/>
          <p:nvPr/>
        </p:nvSpPr>
        <p:spPr>
          <a:xfrm rot="16200000">
            <a:off x="8135431" y="1895098"/>
            <a:ext cx="4924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NdeI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A61869-2B12-4A19-A170-D60C6D64C9EC}"/>
              </a:ext>
            </a:extLst>
          </p:cNvPr>
          <p:cNvSpPr txBox="1"/>
          <p:nvPr/>
        </p:nvSpPr>
        <p:spPr>
          <a:xfrm rot="16200000">
            <a:off x="8824426" y="1895098"/>
            <a:ext cx="4924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KpnI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AAABC-6F3F-49BC-8E5E-69F6F2CBF832}"/>
              </a:ext>
            </a:extLst>
          </p:cNvPr>
          <p:cNvSpPr txBox="1"/>
          <p:nvPr/>
        </p:nvSpPr>
        <p:spPr>
          <a:xfrm rot="16200000">
            <a:off x="9469849" y="1895098"/>
            <a:ext cx="4924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XhoI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C51EA5E-2CA7-4603-9B6E-703A45C4C8BD}"/>
              </a:ext>
            </a:extLst>
          </p:cNvPr>
          <p:cNvSpPr txBox="1"/>
          <p:nvPr/>
        </p:nvSpPr>
        <p:spPr>
          <a:xfrm rot="16200000">
            <a:off x="9648061" y="1559788"/>
            <a:ext cx="11849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T7 Terminator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7" name="오른쪽 대괄호 26">
            <a:extLst>
              <a:ext uri="{FF2B5EF4-FFF2-40B4-BE49-F238E27FC236}">
                <a16:creationId xmlns:a16="http://schemas.microsoft.com/office/drawing/2014/main" id="{2787883F-32FD-47FF-9D22-35C72F077037}"/>
              </a:ext>
            </a:extLst>
          </p:cNvPr>
          <p:cNvSpPr/>
          <p:nvPr/>
        </p:nvSpPr>
        <p:spPr>
          <a:xfrm rot="16200000">
            <a:off x="7995888" y="1416741"/>
            <a:ext cx="95750" cy="649034"/>
          </a:xfrm>
          <a:prstGeom prst="righ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오른쪽 대괄호 27">
            <a:extLst>
              <a:ext uri="{FF2B5EF4-FFF2-40B4-BE49-F238E27FC236}">
                <a16:creationId xmlns:a16="http://schemas.microsoft.com/office/drawing/2014/main" id="{5DE28601-F8FE-4E38-8ED4-D61B0FDD4D0B}"/>
              </a:ext>
            </a:extLst>
          </p:cNvPr>
          <p:cNvSpPr/>
          <p:nvPr/>
        </p:nvSpPr>
        <p:spPr>
          <a:xfrm rot="16200000">
            <a:off x="8697479" y="1426266"/>
            <a:ext cx="95750" cy="649034"/>
          </a:xfrm>
          <a:prstGeom prst="rightBracket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91CD037-2945-43ED-92C6-153C9223ABC6}"/>
              </a:ext>
            </a:extLst>
          </p:cNvPr>
          <p:cNvSpPr txBox="1"/>
          <p:nvPr/>
        </p:nvSpPr>
        <p:spPr>
          <a:xfrm>
            <a:off x="7797541" y="1401703"/>
            <a:ext cx="492443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His6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9E38D08-48C2-4777-BDEF-4AC6267C0C4A}"/>
              </a:ext>
            </a:extLst>
          </p:cNvPr>
          <p:cNvSpPr txBox="1"/>
          <p:nvPr/>
        </p:nvSpPr>
        <p:spPr>
          <a:xfrm>
            <a:off x="8499132" y="1401703"/>
            <a:ext cx="492443" cy="24622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Smt3</a:t>
            </a:r>
            <a:endParaRPr lang="ko-KR" alt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0" name="그림 49">
            <a:extLst>
              <a:ext uri="{FF2B5EF4-FFF2-40B4-BE49-F238E27FC236}">
                <a16:creationId xmlns:a16="http://schemas.microsoft.com/office/drawing/2014/main" id="{B251CE44-BFFF-49B0-B3DF-FA131725A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872" y="2711037"/>
            <a:ext cx="4481519" cy="78273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graphicFrame>
        <p:nvGraphicFramePr>
          <p:cNvPr id="53" name="표 52">
            <a:extLst>
              <a:ext uri="{FF2B5EF4-FFF2-40B4-BE49-F238E27FC236}">
                <a16:creationId xmlns:a16="http://schemas.microsoft.com/office/drawing/2014/main" id="{CD0BEF3B-A265-43A5-BB77-A41C1AEF3F4C}"/>
              </a:ext>
            </a:extLst>
          </p:cNvPr>
          <p:cNvGraphicFramePr>
            <a:graphicFrameLocks noGrp="1"/>
          </p:cNvGraphicFramePr>
          <p:nvPr/>
        </p:nvGraphicFramePr>
        <p:xfrm>
          <a:off x="546872" y="1138053"/>
          <a:ext cx="4481519" cy="13135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9803">
                  <a:extLst>
                    <a:ext uri="{9D8B030D-6E8A-4147-A177-3AD203B41FA5}">
                      <a16:colId xmlns:a16="http://schemas.microsoft.com/office/drawing/2014/main" val="351327402"/>
                    </a:ext>
                  </a:extLst>
                </a:gridCol>
                <a:gridCol w="2411716">
                  <a:extLst>
                    <a:ext uri="{9D8B030D-6E8A-4147-A177-3AD203B41FA5}">
                      <a16:colId xmlns:a16="http://schemas.microsoft.com/office/drawing/2014/main" val="3389119888"/>
                    </a:ext>
                  </a:extLst>
                </a:gridCol>
              </a:tblGrid>
              <a:tr h="300704">
                <a:tc>
                  <a:txBody>
                    <a:bodyPr/>
                    <a:lstStyle/>
                    <a:p>
                      <a:pPr lvl="0" algn="l" latinLnBrk="1"/>
                      <a:r>
                        <a:rPr lang="ko-KR" altLang="en-US" sz="1050" dirty="0">
                          <a:latin typeface="+mn-lt"/>
                        </a:rPr>
                        <a:t>수행일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220321 - 220326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9549002"/>
                  </a:ext>
                </a:extLst>
              </a:tr>
              <a:tr h="300704"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Vector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pET28a (5.6 kb)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543207"/>
                  </a:ext>
                </a:extLst>
              </a:tr>
              <a:tr h="30070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Insert PCR Template/site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pETHis-smt3 (5.7 kb)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610015"/>
                  </a:ext>
                </a:extLst>
              </a:tr>
              <a:tr h="30070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5249-5547</a:t>
                      </a:r>
                      <a:r>
                        <a:rPr lang="ko-KR" altLang="en-US" sz="1050" dirty="0">
                          <a:latin typeface="+mn-lt"/>
                        </a:rPr>
                        <a:t> </a:t>
                      </a:r>
                      <a:r>
                        <a:rPr lang="en-US" altLang="ko-KR" sz="1050" dirty="0">
                          <a:latin typeface="+mn-lt"/>
                        </a:rPr>
                        <a:t>smt3 gene + </a:t>
                      </a:r>
                      <a:r>
                        <a:rPr lang="en-US" altLang="ko-KR" sz="1050" dirty="0" err="1">
                          <a:latin typeface="+mn-lt"/>
                        </a:rPr>
                        <a:t>kpnI</a:t>
                      </a:r>
                      <a:r>
                        <a:rPr lang="en-US" altLang="ko-KR" sz="1050" dirty="0">
                          <a:latin typeface="+mn-lt"/>
                        </a:rPr>
                        <a:t> site</a:t>
                      </a:r>
                      <a:r>
                        <a:rPr lang="ko-KR" altLang="en-US" sz="1050" dirty="0">
                          <a:latin typeface="+mn-lt"/>
                        </a:rPr>
                        <a:t> </a:t>
                      </a:r>
                      <a:r>
                        <a:rPr lang="en-US" altLang="ko-KR" sz="1050" dirty="0">
                          <a:latin typeface="+mn-lt"/>
                        </a:rPr>
                        <a:t>(</a:t>
                      </a:r>
                      <a:r>
                        <a:rPr lang="en-US" altLang="ko-KR" sz="1050" dirty="0">
                          <a:solidFill>
                            <a:srgbClr val="FF0000"/>
                          </a:solidFill>
                          <a:latin typeface="+mn-lt"/>
                        </a:rPr>
                        <a:t>299</a:t>
                      </a:r>
                      <a:r>
                        <a:rPr lang="en-US" altLang="ko-KR" sz="1050" dirty="0">
                          <a:latin typeface="+mn-lt"/>
                        </a:rPr>
                        <a:t> bp)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5992297"/>
                  </a:ext>
                </a:extLst>
              </a:tr>
            </a:tbl>
          </a:graphicData>
        </a:graphic>
      </p:graphicFrame>
      <p:pic>
        <p:nvPicPr>
          <p:cNvPr id="55" name="그림 54">
            <a:extLst>
              <a:ext uri="{FF2B5EF4-FFF2-40B4-BE49-F238E27FC236}">
                <a16:creationId xmlns:a16="http://schemas.microsoft.com/office/drawing/2014/main" id="{28233235-6BC9-4DAF-A96F-FB44640A60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5945" y="2969485"/>
            <a:ext cx="5817530" cy="30812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D4772E-4813-43DD-B084-96F0A3C91A8D}"/>
              </a:ext>
            </a:extLst>
          </p:cNvPr>
          <p:cNvSpPr txBox="1"/>
          <p:nvPr/>
        </p:nvSpPr>
        <p:spPr>
          <a:xfrm>
            <a:off x="497765" y="2445047"/>
            <a:ext cx="14590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err="1">
                <a:solidFill>
                  <a:schemeClr val="bg2">
                    <a:lumMod val="25000"/>
                  </a:schemeClr>
                </a:solidFill>
              </a:rPr>
              <a:t>제노텍</a:t>
            </a:r>
            <a:r>
              <a:rPr lang="en-US" altLang="ko-KR" sz="900" dirty="0">
                <a:solidFill>
                  <a:schemeClr val="bg2">
                    <a:lumMod val="25000"/>
                  </a:schemeClr>
                </a:solidFill>
              </a:rPr>
              <a:t>_insert</a:t>
            </a:r>
            <a:r>
              <a:rPr lang="ko-KR" alt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ko-KR" sz="900" dirty="0">
                <a:solidFill>
                  <a:schemeClr val="bg2">
                    <a:lumMod val="25000"/>
                  </a:schemeClr>
                </a:solidFill>
              </a:rPr>
              <a:t>primer </a:t>
            </a:r>
            <a:r>
              <a:rPr lang="ko-KR" altLang="en-US" sz="900" dirty="0">
                <a:solidFill>
                  <a:schemeClr val="bg2">
                    <a:lumMod val="25000"/>
                  </a:schemeClr>
                </a:solidFill>
              </a:rPr>
              <a:t>주문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668BBB-4E14-4789-871E-D4F60434B4C1}"/>
              </a:ext>
            </a:extLst>
          </p:cNvPr>
          <p:cNvSpPr txBox="1"/>
          <p:nvPr/>
        </p:nvSpPr>
        <p:spPr>
          <a:xfrm>
            <a:off x="11045216" y="72509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#2203-01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003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89FC4B9-ADB3-4612-8864-A7ADBA848C9B}"/>
              </a:ext>
            </a:extLst>
          </p:cNvPr>
          <p:cNvSpPr/>
          <p:nvPr/>
        </p:nvSpPr>
        <p:spPr>
          <a:xfrm>
            <a:off x="0" y="0"/>
            <a:ext cx="12192000" cy="514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/>
              <a:t> Vector, Insert </a:t>
            </a:r>
            <a:r>
              <a:rPr lang="ko-KR" altLang="en-US" dirty="0"/>
              <a:t>준비</a:t>
            </a:r>
          </a:p>
        </p:txBody>
      </p:sp>
      <p:graphicFrame>
        <p:nvGraphicFramePr>
          <p:cNvPr id="14" name="표 32">
            <a:extLst>
              <a:ext uri="{FF2B5EF4-FFF2-40B4-BE49-F238E27FC236}">
                <a16:creationId xmlns:a16="http://schemas.microsoft.com/office/drawing/2014/main" id="{53C90088-5038-49AE-93FE-11D0C07CD658}"/>
              </a:ext>
            </a:extLst>
          </p:cNvPr>
          <p:cNvGraphicFramePr>
            <a:graphicFrameLocks noGrp="1"/>
          </p:cNvGraphicFramePr>
          <p:nvPr/>
        </p:nvGraphicFramePr>
        <p:xfrm>
          <a:off x="527992" y="1259090"/>
          <a:ext cx="4282723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7774">
                  <a:extLst>
                    <a:ext uri="{9D8B030D-6E8A-4147-A177-3AD203B41FA5}">
                      <a16:colId xmlns:a16="http://schemas.microsoft.com/office/drawing/2014/main" val="3930918483"/>
                    </a:ext>
                  </a:extLst>
                </a:gridCol>
                <a:gridCol w="1044021">
                  <a:extLst>
                    <a:ext uri="{9D8B030D-6E8A-4147-A177-3AD203B41FA5}">
                      <a16:colId xmlns:a16="http://schemas.microsoft.com/office/drawing/2014/main" val="2746540247"/>
                    </a:ext>
                  </a:extLst>
                </a:gridCol>
                <a:gridCol w="703818">
                  <a:extLst>
                    <a:ext uri="{9D8B030D-6E8A-4147-A177-3AD203B41FA5}">
                      <a16:colId xmlns:a16="http://schemas.microsoft.com/office/drawing/2014/main" val="1121575375"/>
                    </a:ext>
                  </a:extLst>
                </a:gridCol>
                <a:gridCol w="1087110">
                  <a:extLst>
                    <a:ext uri="{9D8B030D-6E8A-4147-A177-3AD203B41FA5}">
                      <a16:colId xmlns:a16="http://schemas.microsoft.com/office/drawing/2014/main" val="3922471689"/>
                    </a:ext>
                  </a:extLst>
                </a:gridCol>
              </a:tblGrid>
              <a:tr h="1587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2060"/>
                          </a:solidFill>
                          <a:latin typeface="+mn-lt"/>
                        </a:rPr>
                        <a:t>1. Vector</a:t>
                      </a:r>
                      <a:r>
                        <a:rPr lang="ko-KR" altLang="en-US" sz="1100" b="1" dirty="0">
                          <a:solidFill>
                            <a:srgbClr val="002060"/>
                          </a:solidFill>
                          <a:latin typeface="+mn-lt"/>
                        </a:rPr>
                        <a:t> 준비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Stock 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Vol.(</a:t>
                      </a:r>
                      <a:r>
                        <a:rPr lang="en-US" altLang="ko-KR" sz="1100" dirty="0">
                          <a:latin typeface="+mn-lt"/>
                          <a:ea typeface="맑은 고딕" panose="020B0503020000020004" pitchFamily="50" charset="-127"/>
                        </a:rPr>
                        <a:t>㎕)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Total/conc.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850610"/>
                  </a:ext>
                </a:extLst>
              </a:tr>
              <a:tr h="1587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pET28a (5.6 kb)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100 ng/</a:t>
                      </a:r>
                      <a:r>
                        <a:rPr lang="en-US" altLang="ko-KR" sz="1100" dirty="0">
                          <a:latin typeface="+mn-lt"/>
                          <a:ea typeface="맑은 고딕" panose="020B0503020000020004" pitchFamily="50" charset="-127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26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2.6 </a:t>
                      </a:r>
                      <a:r>
                        <a:rPr lang="el-GR" altLang="ko-KR" sz="1100" dirty="0">
                          <a:latin typeface="+mn-lt"/>
                        </a:rPr>
                        <a:t>μ</a:t>
                      </a:r>
                      <a:r>
                        <a:rPr lang="en-US" altLang="ko-KR" sz="1100" dirty="0">
                          <a:latin typeface="+mn-lt"/>
                        </a:rPr>
                        <a:t>g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026664"/>
                  </a:ext>
                </a:extLst>
              </a:tr>
              <a:tr h="1587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NdeI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20 u/㎕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20 unit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933469"/>
                  </a:ext>
                </a:extLst>
              </a:tr>
              <a:tr h="1587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10X Buffer IV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10X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3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40 </a:t>
                      </a: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199879"/>
                  </a:ext>
                </a:extLst>
              </a:tr>
              <a:tr h="149369">
                <a:tc gridSpan="4"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latin typeface="+mn-lt"/>
                          <a:ea typeface="맑은 고딕" panose="020B0503020000020004" pitchFamily="50" charset="-127"/>
                        </a:rPr>
                        <a:t>37℃, 2 </a:t>
                      </a:r>
                      <a:r>
                        <a:rPr lang="en-US" altLang="ko-KR" sz="1000" dirty="0" err="1">
                          <a:latin typeface="+mn-lt"/>
                          <a:ea typeface="맑은 고딕" panose="020B0503020000020004" pitchFamily="50" charset="-127"/>
                        </a:rPr>
                        <a:t>hr</a:t>
                      </a:r>
                      <a:r>
                        <a:rPr lang="en-US" altLang="ko-KR" sz="1000" dirty="0">
                          <a:latin typeface="+mn-lt"/>
                          <a:ea typeface="맑은 고딕" panose="020B0503020000020004" pitchFamily="50" charset="-127"/>
                        </a:rPr>
                        <a:t> → </a:t>
                      </a:r>
                      <a:r>
                        <a:rPr lang="en-US" altLang="ko-KR" sz="1000" dirty="0">
                          <a:latin typeface="+mn-lt"/>
                        </a:rPr>
                        <a:t>PCR Purification, 40 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㎕</a:t>
                      </a:r>
                      <a:r>
                        <a:rPr lang="en-US" altLang="ko-KR" sz="1000" dirty="0">
                          <a:latin typeface="+mn-lt"/>
                        </a:rPr>
                        <a:t> elution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522740"/>
                  </a:ext>
                </a:extLst>
              </a:tr>
            </a:tbl>
          </a:graphicData>
        </a:graphic>
      </p:graphicFrame>
      <p:graphicFrame>
        <p:nvGraphicFramePr>
          <p:cNvPr id="15" name="표 32">
            <a:extLst>
              <a:ext uri="{FF2B5EF4-FFF2-40B4-BE49-F238E27FC236}">
                <a16:creationId xmlns:a16="http://schemas.microsoft.com/office/drawing/2014/main" id="{DCDE8BA6-3825-495C-B006-AAB527A69391}"/>
              </a:ext>
            </a:extLst>
          </p:cNvPr>
          <p:cNvGraphicFramePr>
            <a:graphicFrameLocks noGrp="1"/>
          </p:cNvGraphicFramePr>
          <p:nvPr/>
        </p:nvGraphicFramePr>
        <p:xfrm>
          <a:off x="527992" y="2811551"/>
          <a:ext cx="5463233" cy="231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4569">
                  <a:extLst>
                    <a:ext uri="{9D8B030D-6E8A-4147-A177-3AD203B41FA5}">
                      <a16:colId xmlns:a16="http://schemas.microsoft.com/office/drawing/2014/main" val="3930918483"/>
                    </a:ext>
                  </a:extLst>
                </a:gridCol>
                <a:gridCol w="1057523">
                  <a:extLst>
                    <a:ext uri="{9D8B030D-6E8A-4147-A177-3AD203B41FA5}">
                      <a16:colId xmlns:a16="http://schemas.microsoft.com/office/drawing/2014/main" val="2746540247"/>
                    </a:ext>
                  </a:extLst>
                </a:gridCol>
                <a:gridCol w="710426">
                  <a:extLst>
                    <a:ext uri="{9D8B030D-6E8A-4147-A177-3AD203B41FA5}">
                      <a16:colId xmlns:a16="http://schemas.microsoft.com/office/drawing/2014/main" val="1121575375"/>
                    </a:ext>
                  </a:extLst>
                </a:gridCol>
                <a:gridCol w="1058978">
                  <a:extLst>
                    <a:ext uri="{9D8B030D-6E8A-4147-A177-3AD203B41FA5}">
                      <a16:colId xmlns:a16="http://schemas.microsoft.com/office/drawing/2014/main" val="3922471689"/>
                    </a:ext>
                  </a:extLst>
                </a:gridCol>
                <a:gridCol w="1191737">
                  <a:extLst>
                    <a:ext uri="{9D8B030D-6E8A-4147-A177-3AD203B41FA5}">
                      <a16:colId xmlns:a16="http://schemas.microsoft.com/office/drawing/2014/main" val="189437621"/>
                    </a:ext>
                  </a:extLst>
                </a:gridCol>
              </a:tblGrid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1" dirty="0">
                          <a:solidFill>
                            <a:srgbClr val="002060"/>
                          </a:solidFill>
                          <a:latin typeface="+mn-lt"/>
                        </a:rPr>
                        <a:t>2. Insert </a:t>
                      </a:r>
                      <a:r>
                        <a:rPr lang="ko-KR" altLang="en-US" sz="1100" b="1" dirty="0">
                          <a:solidFill>
                            <a:srgbClr val="002060"/>
                          </a:solidFill>
                          <a:latin typeface="+mn-lt"/>
                        </a:rPr>
                        <a:t>준비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Stock 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Vol.(</a:t>
                      </a:r>
                      <a:r>
                        <a:rPr lang="en-US" altLang="ko-KR" sz="1100" dirty="0">
                          <a:latin typeface="+mn-lt"/>
                          <a:ea typeface="맑은 고딕" panose="020B0503020000020004" pitchFamily="50" charset="-127"/>
                        </a:rPr>
                        <a:t>㎕)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Total/conc.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PCR program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850610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pETHis-smt3 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 ng/</a:t>
                      </a:r>
                      <a:r>
                        <a:rPr lang="en-US" altLang="ko-KR" sz="1100" dirty="0">
                          <a:latin typeface="+mn-lt"/>
                          <a:ea typeface="맑은 고딕" panose="020B0503020000020004" pitchFamily="50" charset="-127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10 ng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95</a:t>
                      </a:r>
                      <a:r>
                        <a:rPr lang="en-US" altLang="ko-KR" sz="1000" dirty="0">
                          <a:latin typeface="+mn-lt"/>
                          <a:ea typeface="맑은 고딕" panose="020B0503020000020004" pitchFamily="50" charset="-127"/>
                        </a:rPr>
                        <a:t>℃, 2 min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latin typeface="+mn-lt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95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℃, 30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55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℃, 30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72℃, [</a:t>
                      </a:r>
                      <a:r>
                        <a:rPr lang="en-US" altLang="ko-KR" sz="1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</a:rPr>
                        <a:t>30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]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x30 cycle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72℃, 5 min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026664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pET28aSMT3F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 p/</a:t>
                      </a: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10 p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220280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pET28aSMT3R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10 p/</a:t>
                      </a: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10 p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901513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dNTP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2 mM each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5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0.2 mM </a:t>
                      </a: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each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92983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10X Pfu-forte BF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10X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5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1X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199879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Pfu-forte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2.5 u/㎕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1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2.5 unit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08513"/>
                  </a:ext>
                </a:extLst>
              </a:tr>
              <a:tr h="1871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DW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latin typeface="+mn-lt"/>
                        </a:rPr>
                        <a:t>36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dirty="0">
                          <a:latin typeface="+mn-lt"/>
                        </a:rPr>
                        <a:t>50 </a:t>
                      </a:r>
                      <a:r>
                        <a:rPr lang="en-US" altLang="ko-KR" sz="110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1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756091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>
                          <a:latin typeface="+mn-lt"/>
                        </a:rPr>
                        <a:t>PCR Purification, 40 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㎕</a:t>
                      </a:r>
                      <a:r>
                        <a:rPr lang="en-US" altLang="ko-KR" sz="1000" dirty="0">
                          <a:latin typeface="+mn-lt"/>
                        </a:rPr>
                        <a:t> elution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4607"/>
                  </a:ext>
                </a:extLst>
              </a:tr>
            </a:tbl>
          </a:graphicData>
        </a:graphic>
      </p:graphicFrame>
      <p:grpSp>
        <p:nvGrpSpPr>
          <p:cNvPr id="17" name="그룹 16">
            <a:extLst>
              <a:ext uri="{FF2B5EF4-FFF2-40B4-BE49-F238E27FC236}">
                <a16:creationId xmlns:a16="http://schemas.microsoft.com/office/drawing/2014/main" id="{3A65A5C0-CE4B-4AE8-9F1D-A1EC90ACCB17}"/>
              </a:ext>
            </a:extLst>
          </p:cNvPr>
          <p:cNvGrpSpPr/>
          <p:nvPr/>
        </p:nvGrpSpPr>
        <p:grpSpPr>
          <a:xfrm>
            <a:off x="7058024" y="1329822"/>
            <a:ext cx="4483220" cy="3524615"/>
            <a:chOff x="7655187" y="958347"/>
            <a:chExt cx="3740652" cy="2760846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F0629AB-C610-4363-8428-6E6CC57B59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8155"/>
            <a:stretch/>
          </p:blipFill>
          <p:spPr>
            <a:xfrm>
              <a:off x="7995002" y="1791590"/>
              <a:ext cx="1339055" cy="1882519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889A49E-E0A6-4781-B3E8-1BD208ED8FCE}"/>
                </a:ext>
              </a:extLst>
            </p:cNvPr>
            <p:cNvSpPr txBox="1"/>
            <p:nvPr/>
          </p:nvSpPr>
          <p:spPr>
            <a:xfrm rot="18819693">
              <a:off x="8332867" y="1423302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pET28a</a:t>
              </a:r>
              <a:endParaRPr lang="ko-KR" altLang="en-US" sz="1100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9F705E3-8D10-460D-8264-B40B8AED838A}"/>
                </a:ext>
              </a:extLst>
            </p:cNvPr>
            <p:cNvSpPr txBox="1"/>
            <p:nvPr/>
          </p:nvSpPr>
          <p:spPr>
            <a:xfrm rot="18819693">
              <a:off x="8604651" y="1302192"/>
              <a:ext cx="94929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pET28a+NdeI</a:t>
              </a:r>
              <a:endParaRPr lang="ko-KR" altLang="en-US" sz="11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0C5AA9-C58A-4390-8FBE-33F7BAF717E2}"/>
                </a:ext>
              </a:extLst>
            </p:cNvPr>
            <p:cNvSpPr txBox="1"/>
            <p:nvPr/>
          </p:nvSpPr>
          <p:spPr>
            <a:xfrm rot="18819693">
              <a:off x="8944359" y="1326464"/>
              <a:ext cx="88438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/>
                <a:t>Smt3 insert</a:t>
              </a:r>
              <a:endParaRPr lang="ko-KR" altLang="en-US" sz="1100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8C157D2-5EC5-4860-8E3C-062F84C98F81}"/>
                </a:ext>
              </a:extLst>
            </p:cNvPr>
            <p:cNvSpPr txBox="1"/>
            <p:nvPr/>
          </p:nvSpPr>
          <p:spPr>
            <a:xfrm>
              <a:off x="9317106" y="3026246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-0.3 kb</a:t>
              </a:r>
              <a:endParaRPr lang="ko-KR" altLang="en-US" sz="12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0E7EEF-74F7-48DE-950C-2F35B7F3ADC3}"/>
                </a:ext>
              </a:extLst>
            </p:cNvPr>
            <p:cNvSpPr txBox="1"/>
            <p:nvPr/>
          </p:nvSpPr>
          <p:spPr>
            <a:xfrm>
              <a:off x="9317106" y="2237577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-5.6 kb</a:t>
              </a:r>
              <a:endParaRPr lang="ko-KR" altLang="en-US" sz="12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9DD093C-EA34-4687-8764-908CFCB187DB}"/>
                </a:ext>
              </a:extLst>
            </p:cNvPr>
            <p:cNvSpPr txBox="1"/>
            <p:nvPr/>
          </p:nvSpPr>
          <p:spPr>
            <a:xfrm>
              <a:off x="7724529" y="2539091"/>
              <a:ext cx="287828" cy="216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2 -</a:t>
              </a:r>
              <a:endParaRPr lang="ko-KR" altLang="en-US" sz="12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32B671D-D7E9-46FA-87BF-7FF3B744A69C}"/>
                </a:ext>
              </a:extLst>
            </p:cNvPr>
            <p:cNvSpPr txBox="1"/>
            <p:nvPr/>
          </p:nvSpPr>
          <p:spPr>
            <a:xfrm>
              <a:off x="8060096" y="1588172"/>
              <a:ext cx="30489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M</a:t>
              </a:r>
              <a:endParaRPr lang="ko-KR" altLang="en-US" sz="11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0F50C42-E1A9-4139-806A-B2E5FD18D8A9}"/>
                </a:ext>
              </a:extLst>
            </p:cNvPr>
            <p:cNvSpPr txBox="1"/>
            <p:nvPr/>
          </p:nvSpPr>
          <p:spPr>
            <a:xfrm>
              <a:off x="7724529" y="2761164"/>
              <a:ext cx="287828" cy="216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1 -</a:t>
              </a:r>
              <a:endParaRPr lang="ko-KR" altLang="en-US" sz="12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16F63E-9976-45DA-A6C2-F1310B8A133B}"/>
                </a:ext>
              </a:extLst>
            </p:cNvPr>
            <p:cNvSpPr txBox="1"/>
            <p:nvPr/>
          </p:nvSpPr>
          <p:spPr>
            <a:xfrm>
              <a:off x="7724529" y="2278265"/>
              <a:ext cx="287828" cy="216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5 -</a:t>
              </a:r>
              <a:endParaRPr lang="ko-KR" altLang="en-US" sz="1200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23B76BC-DA04-4707-AC01-6E8CBC273033}"/>
                </a:ext>
              </a:extLst>
            </p:cNvPr>
            <p:cNvSpPr txBox="1"/>
            <p:nvPr/>
          </p:nvSpPr>
          <p:spPr>
            <a:xfrm>
              <a:off x="7655187" y="2039872"/>
              <a:ext cx="357378" cy="2169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(kb)</a:t>
              </a:r>
              <a:endParaRPr lang="ko-KR" altLang="en-US" sz="12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560A943-637C-4C4B-8601-80580C938ABD}"/>
                </a:ext>
              </a:extLst>
            </p:cNvPr>
            <p:cNvSpPr txBox="1"/>
            <p:nvPr/>
          </p:nvSpPr>
          <p:spPr>
            <a:xfrm>
              <a:off x="9317106" y="3393732"/>
              <a:ext cx="2078733" cy="3254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50" dirty="0"/>
                <a:t>1% Agarose gel</a:t>
              </a:r>
            </a:p>
            <a:p>
              <a:r>
                <a:rPr lang="en-US" altLang="ko-KR" sz="1050" dirty="0"/>
                <a:t>Purified</a:t>
              </a:r>
              <a:r>
                <a:rPr lang="ko-KR" altLang="en-US" sz="1050" dirty="0"/>
                <a:t> </a:t>
              </a:r>
              <a:r>
                <a:rPr lang="en-US" altLang="ko-KR" sz="1050" dirty="0"/>
                <a:t>sample 5</a:t>
              </a:r>
              <a:r>
                <a:rPr lang="en-US" altLang="ko-KR" sz="1050" dirty="0">
                  <a:latin typeface="+mn-lt"/>
                  <a:ea typeface="+mn-ea"/>
                </a:rPr>
                <a:t>㎕ + 6X dye 1 ㎕ loading</a:t>
              </a:r>
              <a:r>
                <a:rPr lang="en-US" altLang="ko-KR" sz="1050" dirty="0"/>
                <a:t> </a:t>
              </a:r>
              <a:endParaRPr lang="ko-KR" altLang="en-US" sz="1050" dirty="0"/>
            </a:p>
          </p:txBody>
        </p:sp>
      </p:grpSp>
      <p:graphicFrame>
        <p:nvGraphicFramePr>
          <p:cNvPr id="19" name="표 18">
            <a:extLst>
              <a:ext uri="{FF2B5EF4-FFF2-40B4-BE49-F238E27FC236}">
                <a16:creationId xmlns:a16="http://schemas.microsoft.com/office/drawing/2014/main" id="{AC4BD90A-137F-4EC9-9AB4-B42720E289D4}"/>
              </a:ext>
            </a:extLst>
          </p:cNvPr>
          <p:cNvGraphicFramePr>
            <a:graphicFrameLocks noGrp="1"/>
          </p:cNvGraphicFramePr>
          <p:nvPr/>
        </p:nvGraphicFramePr>
        <p:xfrm>
          <a:off x="527991" y="5419382"/>
          <a:ext cx="5472759" cy="502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6180">
                  <a:extLst>
                    <a:ext uri="{9D8B030D-6E8A-4147-A177-3AD203B41FA5}">
                      <a16:colId xmlns:a16="http://schemas.microsoft.com/office/drawing/2014/main" val="1022004608"/>
                    </a:ext>
                  </a:extLst>
                </a:gridCol>
                <a:gridCol w="1750827">
                  <a:extLst>
                    <a:ext uri="{9D8B030D-6E8A-4147-A177-3AD203B41FA5}">
                      <a16:colId xmlns:a16="http://schemas.microsoft.com/office/drawing/2014/main" val="351327402"/>
                    </a:ext>
                  </a:extLst>
                </a:gridCol>
                <a:gridCol w="2255752">
                  <a:extLst>
                    <a:ext uri="{9D8B030D-6E8A-4147-A177-3AD203B41FA5}">
                      <a16:colId xmlns:a16="http://schemas.microsoft.com/office/drawing/2014/main" val="3389119888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lvl="0" algn="ctr" latinLnBrk="1"/>
                      <a:r>
                        <a:rPr lang="ko-KR" altLang="en-US" sz="1050" b="1" dirty="0">
                          <a:solidFill>
                            <a:srgbClr val="002060"/>
                          </a:solidFill>
                          <a:latin typeface="+mn-lt"/>
                        </a:rPr>
                        <a:t>정량결과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>
                          <a:latin typeface="+mn-lt"/>
                        </a:rPr>
                        <a:t>Vector : </a:t>
                      </a:r>
                      <a:r>
                        <a:rPr lang="en-US" altLang="ko-KR" sz="1050" dirty="0"/>
                        <a:t>pET28a+NdeI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50" dirty="0"/>
                        <a:t>30 ng/</a:t>
                      </a:r>
                      <a:r>
                        <a:rPr lang="en-US" altLang="ko-KR" sz="1050" dirty="0">
                          <a:ea typeface="+mn-ea"/>
                        </a:rPr>
                        <a:t>㎕ (total 1.2 </a:t>
                      </a:r>
                      <a:r>
                        <a:rPr lang="el-GR" altLang="ko-KR" sz="1050" dirty="0">
                          <a:ea typeface="+mn-ea"/>
                        </a:rPr>
                        <a:t>μ</a:t>
                      </a:r>
                      <a:r>
                        <a:rPr lang="en-US" altLang="ko-KR" sz="1050" dirty="0">
                          <a:ea typeface="+mn-ea"/>
                        </a:rPr>
                        <a:t>g)</a:t>
                      </a:r>
                      <a:endParaRPr lang="ko-KR" altLang="en-US" sz="105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54320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5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Insert : </a:t>
                      </a:r>
                      <a:r>
                        <a:rPr lang="en-US" altLang="ko-KR" sz="1050" dirty="0"/>
                        <a:t>Smt3 </a:t>
                      </a:r>
                      <a:endParaRPr lang="en-US" altLang="ko-KR" sz="105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latinLnBrk="1"/>
                      <a:r>
                        <a:rPr lang="en-US" altLang="ko-KR" sz="1050" dirty="0"/>
                        <a:t>40</a:t>
                      </a:r>
                      <a:r>
                        <a:rPr lang="ko-KR" altLang="en-US" sz="1050" dirty="0"/>
                        <a:t> </a:t>
                      </a:r>
                      <a:r>
                        <a:rPr lang="en-US" altLang="ko-KR" sz="1050" dirty="0"/>
                        <a:t>ng/</a:t>
                      </a:r>
                      <a:r>
                        <a:rPr lang="en-US" altLang="ko-KR" sz="1050" dirty="0">
                          <a:ea typeface="+mn-ea"/>
                        </a:rPr>
                        <a:t>㎕ (total 1.6 </a:t>
                      </a:r>
                      <a:r>
                        <a:rPr lang="el-GR" altLang="ko-KR" sz="1050" dirty="0">
                          <a:ea typeface="+mn-ea"/>
                        </a:rPr>
                        <a:t>μ</a:t>
                      </a:r>
                      <a:r>
                        <a:rPr lang="en-US" altLang="ko-KR" sz="1050" dirty="0">
                          <a:ea typeface="+mn-ea"/>
                        </a:rPr>
                        <a:t>g)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610015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98A349D-4EF7-43C5-A67C-D57306651E51}"/>
              </a:ext>
            </a:extLst>
          </p:cNvPr>
          <p:cNvSpPr txBox="1"/>
          <p:nvPr/>
        </p:nvSpPr>
        <p:spPr>
          <a:xfrm>
            <a:off x="11045216" y="72509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#2203-01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10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4D5C1C52-0F4B-4AA1-833C-E1384A58AF53}"/>
              </a:ext>
            </a:extLst>
          </p:cNvPr>
          <p:cNvSpPr/>
          <p:nvPr/>
        </p:nvSpPr>
        <p:spPr>
          <a:xfrm>
            <a:off x="0" y="0"/>
            <a:ext cx="12192000" cy="51435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/>
              <a:t>EZ-Fusion </a:t>
            </a:r>
            <a:r>
              <a:rPr lang="ko-KR" altLang="en-US" dirty="0"/>
              <a:t>클로닝</a:t>
            </a:r>
            <a:r>
              <a:rPr lang="en-US" altLang="ko-KR" dirty="0"/>
              <a:t> </a:t>
            </a:r>
            <a:r>
              <a:rPr lang="ko-KR" altLang="en-US" dirty="0"/>
              <a:t>결과</a:t>
            </a:r>
          </a:p>
        </p:txBody>
      </p:sp>
      <p:graphicFrame>
        <p:nvGraphicFramePr>
          <p:cNvPr id="3" name="표 32">
            <a:extLst>
              <a:ext uri="{FF2B5EF4-FFF2-40B4-BE49-F238E27FC236}">
                <a16:creationId xmlns:a16="http://schemas.microsoft.com/office/drawing/2014/main" id="{60CC0750-FB36-4533-A919-4FF2EF81DDD9}"/>
              </a:ext>
            </a:extLst>
          </p:cNvPr>
          <p:cNvGraphicFramePr>
            <a:graphicFrameLocks noGrp="1"/>
          </p:cNvGraphicFramePr>
          <p:nvPr/>
        </p:nvGraphicFramePr>
        <p:xfrm>
          <a:off x="523359" y="919522"/>
          <a:ext cx="4715391" cy="1668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1346">
                  <a:extLst>
                    <a:ext uri="{9D8B030D-6E8A-4147-A177-3AD203B41FA5}">
                      <a16:colId xmlns:a16="http://schemas.microsoft.com/office/drawing/2014/main" val="3930918483"/>
                    </a:ext>
                  </a:extLst>
                </a:gridCol>
                <a:gridCol w="745529">
                  <a:extLst>
                    <a:ext uri="{9D8B030D-6E8A-4147-A177-3AD203B41FA5}">
                      <a16:colId xmlns:a16="http://schemas.microsoft.com/office/drawing/2014/main" val="2928965577"/>
                    </a:ext>
                  </a:extLst>
                </a:gridCol>
                <a:gridCol w="783967">
                  <a:extLst>
                    <a:ext uri="{9D8B030D-6E8A-4147-A177-3AD203B41FA5}">
                      <a16:colId xmlns:a16="http://schemas.microsoft.com/office/drawing/2014/main" val="2746540247"/>
                    </a:ext>
                  </a:extLst>
                </a:gridCol>
                <a:gridCol w="747504">
                  <a:extLst>
                    <a:ext uri="{9D8B030D-6E8A-4147-A177-3AD203B41FA5}">
                      <a16:colId xmlns:a16="http://schemas.microsoft.com/office/drawing/2014/main" val="1121575375"/>
                    </a:ext>
                  </a:extLst>
                </a:gridCol>
                <a:gridCol w="1187045">
                  <a:extLst>
                    <a:ext uri="{9D8B030D-6E8A-4147-A177-3AD203B41FA5}">
                      <a16:colId xmlns:a16="http://schemas.microsoft.com/office/drawing/2014/main" val="3922471689"/>
                    </a:ext>
                  </a:extLst>
                </a:gridCol>
              </a:tblGrid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Component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Size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Stock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Vol.(</a:t>
                      </a:r>
                      <a:r>
                        <a:rPr lang="en-US" altLang="ko-KR" sz="1050" dirty="0">
                          <a:latin typeface="+mn-lt"/>
                          <a:ea typeface="맑은 고딕" panose="020B0503020000020004" pitchFamily="50" charset="-127"/>
                        </a:rPr>
                        <a:t>㎕)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Total/conc.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850610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NdeI-cut pET28a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5.6 kb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30 ng/</a:t>
                      </a:r>
                      <a:r>
                        <a:rPr lang="en-US" altLang="ko-KR" sz="1050" dirty="0">
                          <a:latin typeface="+mn-lt"/>
                          <a:ea typeface="맑은 고딕" panose="020B0503020000020004" pitchFamily="50" charset="-127"/>
                        </a:rPr>
                        <a:t>㎕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1.6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50 ng (14 </a:t>
                      </a:r>
                      <a:r>
                        <a:rPr lang="en-US" altLang="ko-KR" sz="1050" dirty="0" err="1">
                          <a:latin typeface="+mn-lt"/>
                        </a:rPr>
                        <a:t>fmol</a:t>
                      </a:r>
                      <a:r>
                        <a:rPr lang="en-US" altLang="ko-KR" sz="1050" dirty="0">
                          <a:latin typeface="+mn-lt"/>
                        </a:rPr>
                        <a:t>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026664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Smt3 gene insert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0.3 kb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5 </a:t>
                      </a:r>
                      <a:r>
                        <a:rPr lang="en-US" altLang="ko-KR" sz="1050" dirty="0">
                          <a:latin typeface="+mn-lt"/>
                        </a:rPr>
                        <a:t>ng/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5 ng (27 </a:t>
                      </a:r>
                      <a:r>
                        <a:rPr lang="en-US" altLang="ko-KR" sz="1050" dirty="0" err="1">
                          <a:latin typeface="+mn-lt"/>
                        </a:rPr>
                        <a:t>fmol</a:t>
                      </a:r>
                      <a:r>
                        <a:rPr lang="en-US" altLang="ko-KR" sz="1050" dirty="0">
                          <a:latin typeface="+mn-lt"/>
                        </a:rPr>
                        <a:t>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933469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EZ-Fusion mix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5X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1X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199879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DW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5.4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10 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077037"/>
                  </a:ext>
                </a:extLst>
              </a:tr>
              <a:tr h="219190">
                <a:tc gridSpan="5"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50</a:t>
                      </a:r>
                      <a:r>
                        <a:rPr lang="en-US" altLang="ko-KR" sz="1050" dirty="0">
                          <a:latin typeface="+mn-lt"/>
                          <a:ea typeface="맑은 고딕" panose="020B0503020000020004" pitchFamily="50" charset="-127"/>
                        </a:rPr>
                        <a:t>℃, 15 min</a:t>
                      </a:r>
                    </a:p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DH5a 3 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 transformation, 50 ㎕ (1/20) spreading - LK plate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522740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35301CF-80B3-451E-8208-40630F73740F}"/>
              </a:ext>
            </a:extLst>
          </p:cNvPr>
          <p:cNvGraphicFramePr>
            <a:graphicFrameLocks noGrp="1"/>
          </p:cNvGraphicFramePr>
          <p:nvPr/>
        </p:nvGraphicFramePr>
        <p:xfrm>
          <a:off x="523359" y="2841074"/>
          <a:ext cx="4715391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916">
                  <a:extLst>
                    <a:ext uri="{9D8B030D-6E8A-4147-A177-3AD203B41FA5}">
                      <a16:colId xmlns:a16="http://schemas.microsoft.com/office/drawing/2014/main" val="1587955090"/>
                    </a:ext>
                  </a:extLst>
                </a:gridCol>
                <a:gridCol w="2276475">
                  <a:extLst>
                    <a:ext uri="{9D8B030D-6E8A-4147-A177-3AD203B41FA5}">
                      <a16:colId xmlns:a16="http://schemas.microsoft.com/office/drawing/2014/main" val="296842994"/>
                    </a:ext>
                  </a:extLst>
                </a:gridCol>
              </a:tblGrid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Colony </a:t>
                      </a:r>
                      <a:r>
                        <a:rPr lang="ko-KR" altLang="en-US" sz="1050" dirty="0">
                          <a:latin typeface="+mn-lt"/>
                        </a:rPr>
                        <a:t>수 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(1/20 spreading)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160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1768655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Colony PCR Primer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pET28aSMT3F/R  (Insert)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7923012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>
                          <a:solidFill>
                            <a:srgbClr val="002060"/>
                          </a:solidFill>
                          <a:latin typeface="+mn-lt"/>
                        </a:rPr>
                        <a:t>*</a:t>
                      </a:r>
                      <a:r>
                        <a:rPr lang="en-US" altLang="ko-KR" sz="1050" dirty="0">
                          <a:latin typeface="+mn-lt"/>
                        </a:rPr>
                        <a:t>Colony PCR </a:t>
                      </a:r>
                      <a:r>
                        <a:rPr lang="ko-KR" altLang="en-US" sz="1050" dirty="0">
                          <a:latin typeface="+mn-lt"/>
                        </a:rPr>
                        <a:t>결과 </a:t>
                      </a:r>
                      <a:r>
                        <a:rPr lang="en-US" altLang="ko-KR" sz="1050" dirty="0">
                          <a:latin typeface="+mn-lt"/>
                        </a:rPr>
                        <a:t>(target/total col.)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solidFill>
                            <a:srgbClr val="C00000"/>
                          </a:solidFill>
                          <a:latin typeface="+mn-lt"/>
                        </a:rPr>
                        <a:t>9</a:t>
                      </a:r>
                      <a:r>
                        <a:rPr lang="en-US" altLang="ko-KR" sz="1050" dirty="0">
                          <a:latin typeface="+mn-lt"/>
                        </a:rPr>
                        <a:t>/24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1207774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Colony </a:t>
                      </a:r>
                      <a:r>
                        <a:rPr lang="ko-KR" altLang="en-US" sz="1050" dirty="0">
                          <a:latin typeface="+mn-lt"/>
                        </a:rPr>
                        <a:t>배양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9*1</a:t>
                      </a:r>
                      <a:r>
                        <a:rPr lang="ko-KR" altLang="en-US" sz="1050" dirty="0">
                          <a:latin typeface="+mn-lt"/>
                        </a:rPr>
                        <a:t> </a:t>
                      </a:r>
                      <a:r>
                        <a:rPr lang="en-US" altLang="ko-KR" sz="1050" dirty="0">
                          <a:latin typeface="+mn-lt"/>
                        </a:rPr>
                        <a:t>ml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7307889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Sequencing primer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T7</a:t>
                      </a:r>
                      <a:r>
                        <a:rPr lang="ko-KR" altLang="en-US" sz="1050" dirty="0">
                          <a:latin typeface="+mn-lt"/>
                        </a:rPr>
                        <a:t> </a:t>
                      </a:r>
                      <a:r>
                        <a:rPr lang="en-US" altLang="ko-KR" sz="1050" dirty="0">
                          <a:latin typeface="+mn-lt"/>
                        </a:rPr>
                        <a:t>Promoter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6860526"/>
                  </a:ext>
                </a:extLst>
              </a:tr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Sequencing </a:t>
                      </a:r>
                      <a:r>
                        <a:rPr lang="ko-KR" altLang="en-US" sz="1050" dirty="0">
                          <a:latin typeface="+mn-lt"/>
                        </a:rPr>
                        <a:t>결과 </a:t>
                      </a:r>
                      <a:r>
                        <a:rPr lang="en-US" altLang="ko-KR" sz="1050" dirty="0">
                          <a:latin typeface="+mn-lt"/>
                        </a:rPr>
                        <a:t>(pass/total)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# 1,2 OK / 2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957583"/>
                  </a:ext>
                </a:extLst>
              </a:tr>
            </a:tbl>
          </a:graphicData>
        </a:graphic>
      </p:graphicFrame>
      <p:graphicFrame>
        <p:nvGraphicFramePr>
          <p:cNvPr id="11" name="표 32">
            <a:extLst>
              <a:ext uri="{FF2B5EF4-FFF2-40B4-BE49-F238E27FC236}">
                <a16:creationId xmlns:a16="http://schemas.microsoft.com/office/drawing/2014/main" id="{70783CAE-9D53-4B70-94FD-5BE144C0EC92}"/>
              </a:ext>
            </a:extLst>
          </p:cNvPr>
          <p:cNvGraphicFramePr>
            <a:graphicFrameLocks noGrp="1"/>
          </p:cNvGraphicFramePr>
          <p:nvPr/>
        </p:nvGraphicFramePr>
        <p:xfrm>
          <a:off x="523359" y="4655820"/>
          <a:ext cx="4715390" cy="2148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6827">
                  <a:extLst>
                    <a:ext uri="{9D8B030D-6E8A-4147-A177-3AD203B41FA5}">
                      <a16:colId xmlns:a16="http://schemas.microsoft.com/office/drawing/2014/main" val="3930918483"/>
                    </a:ext>
                  </a:extLst>
                </a:gridCol>
                <a:gridCol w="912763">
                  <a:extLst>
                    <a:ext uri="{9D8B030D-6E8A-4147-A177-3AD203B41FA5}">
                      <a16:colId xmlns:a16="http://schemas.microsoft.com/office/drawing/2014/main" val="2746540247"/>
                    </a:ext>
                  </a:extLst>
                </a:gridCol>
                <a:gridCol w="613178">
                  <a:extLst>
                    <a:ext uri="{9D8B030D-6E8A-4147-A177-3AD203B41FA5}">
                      <a16:colId xmlns:a16="http://schemas.microsoft.com/office/drawing/2014/main" val="1121575375"/>
                    </a:ext>
                  </a:extLst>
                </a:gridCol>
                <a:gridCol w="914018">
                  <a:extLst>
                    <a:ext uri="{9D8B030D-6E8A-4147-A177-3AD203B41FA5}">
                      <a16:colId xmlns:a16="http://schemas.microsoft.com/office/drawing/2014/main" val="3922471689"/>
                    </a:ext>
                  </a:extLst>
                </a:gridCol>
                <a:gridCol w="1028604">
                  <a:extLst>
                    <a:ext uri="{9D8B030D-6E8A-4147-A177-3AD203B41FA5}">
                      <a16:colId xmlns:a16="http://schemas.microsoft.com/office/drawing/2014/main" val="189437621"/>
                    </a:ext>
                  </a:extLst>
                </a:gridCol>
              </a:tblGrid>
              <a:tr h="16491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rgbClr val="002060"/>
                          </a:solidFill>
                          <a:latin typeface="+mn-lt"/>
                        </a:rPr>
                        <a:t>* </a:t>
                      </a:r>
                      <a:r>
                        <a:rPr lang="en-US" altLang="ko-KR" sz="900" b="0" dirty="0">
                          <a:solidFill>
                            <a:srgbClr val="002060"/>
                          </a:solidFill>
                          <a:latin typeface="+mn-lt"/>
                        </a:rPr>
                        <a:t>Colony PCR Protocol</a:t>
                      </a:r>
                      <a:endParaRPr lang="ko-KR" altLang="en-US" sz="900" b="0" dirty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Stock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Vol.(</a:t>
                      </a:r>
                      <a:r>
                        <a:rPr lang="en-US" altLang="ko-KR" sz="1050" dirty="0">
                          <a:latin typeface="+mn-lt"/>
                          <a:ea typeface="맑은 고딕" panose="020B0503020000020004" pitchFamily="50" charset="-127"/>
                        </a:rPr>
                        <a:t>㎕)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Total/conc.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PCR program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850610"/>
                  </a:ext>
                </a:extLst>
              </a:tr>
              <a:tr h="1649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dirty="0">
                          <a:latin typeface="+mn-lt"/>
                        </a:rPr>
                        <a:t>1 Colony in 50 </a:t>
                      </a:r>
                      <a:r>
                        <a:rPr lang="en-US" altLang="ko-KR" sz="900" dirty="0">
                          <a:latin typeface="+mn-lt"/>
                          <a:ea typeface="+mn-ea"/>
                        </a:rPr>
                        <a:t>㎕ DW</a:t>
                      </a:r>
                      <a:endParaRPr lang="ko-KR" altLang="en-US" sz="9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95</a:t>
                      </a:r>
                      <a:r>
                        <a:rPr lang="en-US" altLang="ko-KR" sz="1000" dirty="0">
                          <a:latin typeface="+mn-lt"/>
                          <a:ea typeface="맑은 고딕" panose="020B0503020000020004" pitchFamily="50" charset="-127"/>
                        </a:rPr>
                        <a:t>℃, 2 min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latin typeface="+mn-lt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95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℃, 30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55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℃, 30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72℃, [</a:t>
                      </a:r>
                      <a:r>
                        <a:rPr lang="en-US" altLang="ko-KR" sz="10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</a:rPr>
                        <a:t>30</a:t>
                      </a: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] sec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</a:rPr>
                        <a:t>x25 cycle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latin typeface="+mn-lt"/>
                          <a:ea typeface="+mn-ea"/>
                        </a:rPr>
                        <a:t>72℃, 5 min</a:t>
                      </a:r>
                      <a:endParaRPr lang="ko-KR" altLang="en-US" sz="1000" dirty="0"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026664"/>
                  </a:ext>
                </a:extLst>
              </a:tr>
              <a:tr h="1649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F Primer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10 p/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0.5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5 p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220280"/>
                  </a:ext>
                </a:extLst>
              </a:tr>
              <a:tr h="164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R Primer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10 p/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0.5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>
                          <a:latin typeface="+mn-lt"/>
                        </a:rPr>
                        <a:t>5 p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901513"/>
                  </a:ext>
                </a:extLst>
              </a:tr>
              <a:tr h="1649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2X Dye mix Tenuto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2X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10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492983"/>
                  </a:ext>
                </a:extLst>
              </a:tr>
              <a:tr h="16491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DW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7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20 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0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199879"/>
                  </a:ext>
                </a:extLst>
              </a:tr>
              <a:tr h="164919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5 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㎕ Loading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364607"/>
                  </a:ext>
                </a:extLst>
              </a:tr>
            </a:tbl>
          </a:graphicData>
        </a:graphic>
      </p:graphicFrame>
      <p:pic>
        <p:nvPicPr>
          <p:cNvPr id="13" name="그림 12">
            <a:extLst>
              <a:ext uri="{FF2B5EF4-FFF2-40B4-BE49-F238E27FC236}">
                <a16:creationId xmlns:a16="http://schemas.microsoft.com/office/drawing/2014/main" id="{2F1A1FD7-0242-41BB-A169-B6C67C7509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634"/>
          <a:stretch/>
        </p:blipFill>
        <p:spPr>
          <a:xfrm>
            <a:off x="6096000" y="919521"/>
            <a:ext cx="5124451" cy="178308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171BED1-AFF3-4AB9-B94B-3032E614D69B}"/>
              </a:ext>
            </a:extLst>
          </p:cNvPr>
          <p:cNvSpPr txBox="1"/>
          <p:nvPr/>
        </p:nvSpPr>
        <p:spPr>
          <a:xfrm>
            <a:off x="6248400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chemeClr val="accent5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chemeClr val="accent5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2973416-3254-4BB0-BDA5-7763198A45A2}"/>
              </a:ext>
            </a:extLst>
          </p:cNvPr>
          <p:cNvSpPr txBox="1"/>
          <p:nvPr/>
        </p:nvSpPr>
        <p:spPr>
          <a:xfrm>
            <a:off x="6675606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chemeClr val="accent5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chemeClr val="accent5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1C01C60-0B0E-478F-A7F9-F64D035441C2}"/>
              </a:ext>
            </a:extLst>
          </p:cNvPr>
          <p:cNvSpPr txBox="1"/>
          <p:nvPr/>
        </p:nvSpPr>
        <p:spPr>
          <a:xfrm>
            <a:off x="7262103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756D5E-268D-4329-B5B9-8FC06CBE5585}"/>
              </a:ext>
            </a:extLst>
          </p:cNvPr>
          <p:cNvSpPr txBox="1"/>
          <p:nvPr/>
        </p:nvSpPr>
        <p:spPr>
          <a:xfrm>
            <a:off x="7689309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55624A-216D-4B9A-99FD-515230E262A8}"/>
              </a:ext>
            </a:extLst>
          </p:cNvPr>
          <p:cNvSpPr txBox="1"/>
          <p:nvPr/>
        </p:nvSpPr>
        <p:spPr>
          <a:xfrm>
            <a:off x="8714768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04CE11D-4573-47E7-9E0D-52854A13C782}"/>
              </a:ext>
            </a:extLst>
          </p:cNvPr>
          <p:cNvSpPr txBox="1"/>
          <p:nvPr/>
        </p:nvSpPr>
        <p:spPr>
          <a:xfrm>
            <a:off x="8930800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B74A284-9282-4BC9-B4E7-BEC4E26193E1}"/>
              </a:ext>
            </a:extLst>
          </p:cNvPr>
          <p:cNvSpPr txBox="1"/>
          <p:nvPr/>
        </p:nvSpPr>
        <p:spPr>
          <a:xfrm>
            <a:off x="9740227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21C1873-3F63-4175-9C6E-3D1300C71956}"/>
              </a:ext>
            </a:extLst>
          </p:cNvPr>
          <p:cNvSpPr txBox="1"/>
          <p:nvPr/>
        </p:nvSpPr>
        <p:spPr>
          <a:xfrm>
            <a:off x="10167433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E0305BE-4178-4739-B042-3E2871DCDAA8}"/>
              </a:ext>
            </a:extLst>
          </p:cNvPr>
          <p:cNvSpPr txBox="1"/>
          <p:nvPr/>
        </p:nvSpPr>
        <p:spPr>
          <a:xfrm>
            <a:off x="10594639" y="930475"/>
            <a:ext cx="312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>
                <a:solidFill>
                  <a:srgbClr val="FFFF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●</a:t>
            </a:r>
            <a:endParaRPr lang="ko-KR" altLang="en-US" sz="1000" dirty="0">
              <a:solidFill>
                <a:srgbClr val="FFFF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045B7C-93CA-4862-BDEB-3CCEB9A13736}"/>
              </a:ext>
            </a:extLst>
          </p:cNvPr>
          <p:cNvSpPr txBox="1"/>
          <p:nvPr/>
        </p:nvSpPr>
        <p:spPr>
          <a:xfrm>
            <a:off x="6019592" y="2918673"/>
            <a:ext cx="52772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&gt;#2 colony seq.</a:t>
            </a:r>
            <a:r>
              <a:rPr lang="ko-KR" alt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결과</a:t>
            </a:r>
            <a:r>
              <a:rPr lang="en-US" altLang="ko-KR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(red : insert)</a:t>
            </a:r>
          </a:p>
          <a:p>
            <a:r>
              <a:rPr lang="ko-KR" alt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GTTAGACCGCTCAATTCCCTCTAGAATAATTTTGTTTAACTTTAAGAAGGAGATATACCATGGGCAGCAGCCATCATCATCATCATCACAGCAGCGGCCTGGTGCCGCGCGGCAGCCAT</a:t>
            </a:r>
            <a:r>
              <a:rPr lang="ko-KR" altLang="en-US" sz="1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GTCGGACTCAGAAGTCAATCAAGAAGCTAAGCCAGAGGTCAAGCCAGAAGTCAAGCCTGAGACTCACATCAATTTAAAGGTGTCCGATGGATCTTCAGAAATCTTCTTCAAGATCAAAAAGACCACTCCTTTAAGAAGGCTGATGGAAGCGTTCGCTAAAAGACAGGGTAAGGAAATGGACTCCTTAAGATTCTTGTACGACGGTATTAGAATTCAAGCTGATCAGACCCCTGAAGATTTGGACATGGAGGATAACGATATTATTGAGGCTCACAGAGAACAGATTGGTGGGGTACC</a:t>
            </a:r>
            <a:r>
              <a:rPr lang="ko-KR" alt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GCTAGCATGACTGGTGGACAGCAAATGGGTCGCGGATCCGAATTCGAGCTCCGTCGACAAGCTTGCGGCCGCACTCGAGCACCACCACCACCACCACTGAGATCCGGCTGCTAACAAAGCCCGAAAGGAAGCTGAGTTGGCTGCTGCCACCGCTGAGCAATAACTAGCATAACCCCTTGGGGCCTCTAAACGGGTCTTGAGGGGTTTTTTGCTGAAAGGAGGAACTATATCCGGATTGGCGAATGGGACGCGCCCTGTAGCGGCGCATTAAGCGCGGCGGGTGTGGTGGTTACGCGCAGCGTGACCGCTACACTTGCCAGCGCCCTAGCGCCCGCTCCTTTCGCTTTCTTCCCTTCCTTTCTCGCCACGTTCGCCGGCTTTCCCCGTCAAGCTCTAAATCGGGGGCTCCCTTTAGGGTTCCGATTTAGTGCTTTACGGCACCTCGACCCCAAAAAACTTGATTAGGGTGATGGTTCACGTAGTGGGCCATCGCCCTGATAGACGGTTTTTCGCCCTTTGACGTTGGAGTCCACGTTCTTTAATAGTGGACTCTTGTTCCAAACTGGAACAACACTCAACCCTATCTCGGTCTATTCTTTTGATTTATAAGGGATTTTGCCGATTTCGGCCTATTGGTTAAAAAATGAGCTGATTTAACAAAAATTTAAC</a:t>
            </a:r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956A6C1-72C7-4A10-9088-87DE4B03C06B}"/>
              </a:ext>
            </a:extLst>
          </p:cNvPr>
          <p:cNvGraphicFramePr>
            <a:graphicFrameLocks noGrp="1"/>
          </p:cNvGraphicFramePr>
          <p:nvPr/>
        </p:nvGraphicFramePr>
        <p:xfrm>
          <a:off x="6178894" y="6164580"/>
          <a:ext cx="5041557" cy="251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7617">
                  <a:extLst>
                    <a:ext uri="{9D8B030D-6E8A-4147-A177-3AD203B41FA5}">
                      <a16:colId xmlns:a16="http://schemas.microsoft.com/office/drawing/2014/main" val="1610963567"/>
                    </a:ext>
                  </a:extLst>
                </a:gridCol>
                <a:gridCol w="2433940">
                  <a:extLst>
                    <a:ext uri="{9D8B030D-6E8A-4147-A177-3AD203B41FA5}">
                      <a16:colId xmlns:a16="http://schemas.microsoft.com/office/drawing/2014/main" val="1361617619"/>
                    </a:ext>
                  </a:extLst>
                </a:gridCol>
              </a:tblGrid>
              <a:tr h="21919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dirty="0">
                          <a:latin typeface="+mn-lt"/>
                          <a:ea typeface="+mn-ea"/>
                        </a:rPr>
                        <a:t>클론등록여부</a:t>
                      </a:r>
                      <a:r>
                        <a:rPr lang="en-US" altLang="ko-KR" sz="1050" dirty="0">
                          <a:latin typeface="+mn-lt"/>
                          <a:ea typeface="+mn-ea"/>
                        </a:rPr>
                        <a:t> </a:t>
                      </a:r>
                      <a:endParaRPr lang="ko-KR" altLang="en-US" sz="1050" dirty="0"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>
                          <a:latin typeface="+mn-lt"/>
                        </a:rPr>
                        <a:t>220330 </a:t>
                      </a:r>
                      <a:r>
                        <a:rPr lang="ko-KR" altLang="en-US" sz="1050" dirty="0" err="1">
                          <a:latin typeface="+mn-lt"/>
                        </a:rPr>
                        <a:t>기타클론으로</a:t>
                      </a:r>
                      <a:r>
                        <a:rPr lang="ko-KR" altLang="en-US" sz="1050" dirty="0">
                          <a:latin typeface="+mn-lt"/>
                        </a:rPr>
                        <a:t> 등록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6171689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DF1C353-E7A2-4C14-ABC3-E63BC7804B54}"/>
              </a:ext>
            </a:extLst>
          </p:cNvPr>
          <p:cNvSpPr txBox="1"/>
          <p:nvPr/>
        </p:nvSpPr>
        <p:spPr>
          <a:xfrm>
            <a:off x="11045216" y="72509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FF00"/>
                </a:solidFill>
              </a:rPr>
              <a:t>#2203-01</a:t>
            </a:r>
            <a:endParaRPr lang="ko-KR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01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508</Words>
  <Application>Microsoft Office PowerPoint</Application>
  <PresentationFormat>와이드스크린</PresentationFormat>
  <Paragraphs>176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맑은 고딕</vt:lpstr>
      <vt:lpstr>Arial</vt:lpstr>
      <vt:lpstr>Courier New</vt:lpstr>
      <vt:lpstr>Office 테마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enzy nomics</dc:creator>
  <cp:lastModifiedBy>enzy nomics</cp:lastModifiedBy>
  <cp:revision>1</cp:revision>
  <dcterms:created xsi:type="dcterms:W3CDTF">2024-06-11T05:52:35Z</dcterms:created>
  <dcterms:modified xsi:type="dcterms:W3CDTF">2024-06-11T05:53:36Z</dcterms:modified>
</cp:coreProperties>
</file>